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4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“For even the Son of Man did not come to be served, but to serve, and to give his life as a ransom for many” (Mark 10:45)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Mark’s Gospel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9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3416"/>
            <a:ext cx="7924800" cy="1112291"/>
          </a:xfrm>
        </p:spPr>
        <p:txBody>
          <a:bodyPr/>
          <a:lstStyle/>
          <a:p>
            <a:r>
              <a:rPr lang="en-US" dirty="0" smtClean="0"/>
              <a:t>Theme: the kingdom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80273" y="2146090"/>
            <a:ext cx="6729810" cy="305124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It’s Jesus’ main message from the beginning (1:15)</a:t>
            </a:r>
          </a:p>
          <a:p>
            <a:r>
              <a:rPr lang="en-US" sz="2000" dirty="0" smtClean="0"/>
              <a:t>It’s the man thrust of all his parables and teaching (4:1-34)</a:t>
            </a:r>
          </a:p>
          <a:p>
            <a:r>
              <a:rPr lang="en-US" sz="2000" dirty="0" smtClean="0"/>
              <a:t>It’s something we experience partially now (9:1) and will experience fully in the future (14:25)</a:t>
            </a:r>
          </a:p>
          <a:p>
            <a:r>
              <a:rPr lang="en-US" sz="2000" dirty="0" smtClean="0"/>
              <a:t>It teaches us new values (10:14,15) and a radical new allegiance (9:47)</a:t>
            </a:r>
          </a:p>
          <a:p>
            <a:r>
              <a:rPr lang="en-US" sz="2000" dirty="0" smtClean="0"/>
              <a:t>Jesus would die and rise again to open the way for anyone who repents and believes </a:t>
            </a:r>
            <a:r>
              <a:rPr lang="en-US" sz="2000" smtClean="0"/>
              <a:t>to enter </a:t>
            </a:r>
            <a:r>
              <a:rPr lang="en-US" sz="2000" dirty="0" smtClean="0"/>
              <a:t>the kingdom of God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053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9754"/>
            <a:ext cx="7924800" cy="496373"/>
          </a:xfrm>
        </p:spPr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pic>
        <p:nvPicPr>
          <p:cNvPr id="4" name="Content Placeholder 3" descr="st__mark_the_evangelist_by_lordshadowblade-d62zolm.jpg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" r="-1544"/>
          <a:stretch/>
        </p:blipFill>
        <p:spPr>
          <a:xfrm>
            <a:off x="5731529" y="642367"/>
            <a:ext cx="2802871" cy="3533020"/>
          </a:xfrm>
        </p:spPr>
      </p:pic>
      <p:sp>
        <p:nvSpPr>
          <p:cNvPr id="5" name="TextBox 4"/>
          <p:cNvSpPr txBox="1"/>
          <p:nvPr/>
        </p:nvSpPr>
        <p:spPr>
          <a:xfrm>
            <a:off x="978085" y="1678915"/>
            <a:ext cx="43940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/>
              <a:t>Mark</a:t>
            </a:r>
            <a:r>
              <a:rPr lang="en-US" dirty="0" smtClean="0"/>
              <a:t> (early church fathers tell us that he dictated this account from Peter)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Mark</a:t>
            </a:r>
            <a:r>
              <a:rPr lang="en-US" dirty="0" smtClean="0"/>
              <a:t> was not one of the Twelve, but he was probably the young man who fled naked when Jesus was arrested (14:51,52); as a teenager he hung around Jesus and his disciples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Mark’s mother</a:t>
            </a:r>
            <a:r>
              <a:rPr lang="en-US" dirty="0" smtClean="0"/>
              <a:t> Mary used her house to host Jesus’ followers (Ac12:12); he is called “John, also called Mark” (Ac12:12,25; 15:37), and was the cousin of Barnabas (Col4:10)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4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1" y="1600200"/>
            <a:ext cx="4645782" cy="4114800"/>
          </a:xfrm>
        </p:spPr>
        <p:txBody>
          <a:bodyPr/>
          <a:lstStyle/>
          <a:p>
            <a:r>
              <a:rPr lang="en-US" sz="2000" b="1" dirty="0"/>
              <a:t>Mark</a:t>
            </a:r>
            <a:r>
              <a:rPr lang="en-US" sz="2000" dirty="0"/>
              <a:t> joined Paul and Barnabas on their first missionary journey as their helper (Ac12:25; 13:5), but </a:t>
            </a:r>
            <a:r>
              <a:rPr lang="en-US" sz="2000" dirty="0" smtClean="0"/>
              <a:t>when things got hard he deserted </a:t>
            </a:r>
            <a:r>
              <a:rPr lang="en-US" sz="2000" dirty="0"/>
              <a:t>them and went </a:t>
            </a:r>
            <a:r>
              <a:rPr lang="en-US" sz="2000" dirty="0" smtClean="0"/>
              <a:t>home </a:t>
            </a:r>
            <a:r>
              <a:rPr lang="en-US" sz="2000" dirty="0"/>
              <a:t>(Ac13:13; 15:37,38); </a:t>
            </a:r>
            <a:r>
              <a:rPr lang="en-US" sz="2000" dirty="0" smtClean="0"/>
              <a:t>at the start of </a:t>
            </a:r>
            <a:r>
              <a:rPr lang="en-US" sz="2000" dirty="0"/>
              <a:t>their second journey Paul and Barnabas disagreed so sharply about him that they split up (Ac15:36-39)</a:t>
            </a:r>
          </a:p>
          <a:p>
            <a:endParaRPr lang="en-US" sz="2000" dirty="0"/>
          </a:p>
          <a:p>
            <a:r>
              <a:rPr lang="en-US" sz="2000" dirty="0"/>
              <a:t>Near death, Paul asked for Mark to come and help him (2Ti4:11); by this time he had written Mark’s Gospel and had changed</a:t>
            </a:r>
          </a:p>
          <a:p>
            <a:endParaRPr lang="en-US" dirty="0"/>
          </a:p>
        </p:txBody>
      </p:sp>
      <p:pic>
        <p:nvPicPr>
          <p:cNvPr id="5" name="Content Placeholder 3" descr="st__mark_the_evangelist_by_lordshadowblade-d62zolm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" r="-1544"/>
          <a:stretch/>
        </p:blipFill>
        <p:spPr>
          <a:xfrm>
            <a:off x="5731529" y="642367"/>
            <a:ext cx="2802871" cy="35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8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75296"/>
            <a:ext cx="7924800" cy="601317"/>
          </a:xfrm>
        </p:spPr>
        <p:txBody>
          <a:bodyPr/>
          <a:lstStyle/>
          <a:p>
            <a:r>
              <a:rPr lang="en-US" dirty="0" smtClean="0"/>
              <a:t>Date &amp; Place of writing</a:t>
            </a:r>
            <a:endParaRPr lang="en-US" dirty="0"/>
          </a:p>
        </p:txBody>
      </p:sp>
      <p:pic>
        <p:nvPicPr>
          <p:cNvPr id="4" name="Content Placeholder 3" descr="ancient Rome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5" b="15385"/>
          <a:stretch>
            <a:fillRect/>
          </a:stretch>
        </p:blipFill>
        <p:spPr>
          <a:xfrm>
            <a:off x="1153265" y="1883303"/>
            <a:ext cx="6789105" cy="3525112"/>
          </a:xfrm>
        </p:spPr>
      </p:pic>
      <p:sp>
        <p:nvSpPr>
          <p:cNvPr id="5" name="TextBox 4"/>
          <p:cNvSpPr txBox="1"/>
          <p:nvPr/>
        </p:nvSpPr>
        <p:spPr>
          <a:xfrm>
            <a:off x="1153265" y="1273711"/>
            <a:ext cx="261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Rome, probably about AD 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3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5954"/>
            <a:ext cx="7924800" cy="601317"/>
          </a:xfrm>
        </p:spPr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7504" y="1774702"/>
            <a:ext cx="7415928" cy="35768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Christians in Rome</a:t>
            </a:r>
          </a:p>
          <a:p>
            <a:r>
              <a:rPr lang="en-US" sz="2000" dirty="0" smtClean="0"/>
              <a:t>Many were Gentiles, not Jews</a:t>
            </a:r>
          </a:p>
          <a:p>
            <a:r>
              <a:rPr lang="en-US" sz="2000" dirty="0" smtClean="0"/>
              <a:t>So Mark’s Gospel explains Jewish traditions (e.g. 7:3,19; 14:12) and translates Aramaic expressions (e.g. 5:41; 7:34; 10:46)</a:t>
            </a:r>
          </a:p>
          <a:p>
            <a:r>
              <a:rPr lang="en-US" sz="2000" dirty="0" smtClean="0"/>
              <a:t>These people were facing persecution</a:t>
            </a:r>
          </a:p>
          <a:p>
            <a:r>
              <a:rPr lang="en-US" sz="2000" dirty="0" smtClean="0"/>
              <a:t>So Mark’s Gospel emphasizes the secrecy of Jesus’ identity </a:t>
            </a:r>
          </a:p>
          <a:p>
            <a:r>
              <a:rPr lang="en-US" sz="2000" dirty="0" smtClean="0"/>
              <a:t>It also emphasizes the cost of identifying with Jesus and following him, and the suffering involved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33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3321"/>
            <a:ext cx="7924800" cy="499123"/>
          </a:xfrm>
        </p:spPr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29829"/>
            <a:ext cx="7924800" cy="3858171"/>
          </a:xfrm>
        </p:spPr>
        <p:txBody>
          <a:bodyPr>
            <a:noAutofit/>
          </a:bodyPr>
          <a:lstStyle/>
          <a:p>
            <a:r>
              <a:rPr lang="en-US" sz="2000" dirty="0" smtClean="0"/>
              <a:t>Mark’s Gospel is basically a biography of Jesus</a:t>
            </a:r>
          </a:p>
          <a:p>
            <a:r>
              <a:rPr lang="en-US" sz="2000" dirty="0" smtClean="0"/>
              <a:t>It was meant to be read out loud to a group of people</a:t>
            </a:r>
          </a:p>
          <a:p>
            <a:r>
              <a:rPr lang="en-US" sz="2000" dirty="0" smtClean="0"/>
              <a:t>It is full of short, vivid, factual stories and prefers to use present-tense, action verbs</a:t>
            </a:r>
          </a:p>
          <a:p>
            <a:r>
              <a:rPr lang="en-US" sz="2000" dirty="0"/>
              <a:t>These forms would help people </a:t>
            </a:r>
            <a:r>
              <a:rPr lang="en-US" sz="2000" dirty="0" smtClean="0"/>
              <a:t>remember</a:t>
            </a:r>
          </a:p>
          <a:p>
            <a:r>
              <a:rPr lang="en-US" sz="2000" dirty="0" smtClean="0"/>
              <a:t>He likes to use words like “at once,” “immediately” and “without delay”</a:t>
            </a:r>
          </a:p>
          <a:p>
            <a:r>
              <a:rPr lang="en-US" sz="2000" dirty="0" smtClean="0"/>
              <a:t>The narrative contains tension, parallel scenes and paradoxes that draw the listener in</a:t>
            </a:r>
          </a:p>
          <a:p>
            <a:r>
              <a:rPr lang="en-US" sz="2000" dirty="0" smtClean="0"/>
              <a:t>It has only two long teachings of Jesus, chapter 4 and chapter 13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837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Mark’s Gospel has </a:t>
            </a:r>
            <a:r>
              <a:rPr lang="en-US" sz="2000" dirty="0"/>
              <a:t>three basic sections:</a:t>
            </a:r>
          </a:p>
          <a:p>
            <a:pPr lvl="1"/>
            <a:r>
              <a:rPr lang="en-US" sz="2000" dirty="0"/>
              <a:t>Jesus’ ministry in Galilee (1:1-8:26)</a:t>
            </a:r>
          </a:p>
          <a:p>
            <a:pPr lvl="1"/>
            <a:r>
              <a:rPr lang="en-US" sz="2000" dirty="0"/>
              <a:t>Jesus’ ministry on his final journey to Jerusalem (8:27-10:52)</a:t>
            </a:r>
          </a:p>
          <a:p>
            <a:pPr lvl="1"/>
            <a:r>
              <a:rPr lang="en-US" sz="2000" dirty="0"/>
              <a:t>Jesus’ last week in Jerusalem (11:1-16:20)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516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0211"/>
            <a:ext cx="7924800" cy="907902"/>
          </a:xfrm>
        </p:spPr>
        <p:txBody>
          <a:bodyPr/>
          <a:lstStyle/>
          <a:p>
            <a:r>
              <a:rPr lang="en-US" dirty="0" smtClean="0"/>
              <a:t>Theme: Who is Jesus,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8085" y="2160688"/>
            <a:ext cx="6992578" cy="25110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His identity is revealed incrementally (e.g. 1:24,27,34; 2:7; 3:11; 4:41; 7:37; 8:27-29; 14:61,62)</a:t>
            </a:r>
          </a:p>
          <a:p>
            <a:r>
              <a:rPr lang="en-US" sz="2000" dirty="0" smtClean="0"/>
              <a:t>Especially, </a:t>
            </a:r>
            <a:r>
              <a:rPr lang="en-US" sz="2000" u="sng" dirty="0" smtClean="0"/>
              <a:t>what Jesus came to do</a:t>
            </a:r>
            <a:r>
              <a:rPr lang="en-US" sz="2000" dirty="0" smtClean="0"/>
              <a:t> is gradually revealed (e.g. 1:8; 8:31; 10:45)</a:t>
            </a:r>
          </a:p>
          <a:p>
            <a:r>
              <a:rPr lang="en-US" sz="2000" b="1" dirty="0" smtClean="0"/>
              <a:t>Paradox</a:t>
            </a:r>
            <a:r>
              <a:rPr lang="en-US" sz="2000" dirty="0" smtClean="0"/>
              <a:t>: Jesus the Son of God is the suffering servant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82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8016"/>
            <a:ext cx="7924800" cy="1316681"/>
          </a:xfrm>
        </p:spPr>
        <p:txBody>
          <a:bodyPr/>
          <a:lstStyle/>
          <a:p>
            <a:r>
              <a:rPr lang="en-US" dirty="0" smtClean="0"/>
              <a:t>Theme: What does it mean to </a:t>
            </a:r>
            <a:br>
              <a:rPr lang="en-US" dirty="0" smtClean="0"/>
            </a:br>
            <a:r>
              <a:rPr lang="en-US" dirty="0" smtClean="0"/>
              <a:t>follow Jesus, really?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478" y="2262884"/>
            <a:ext cx="7050971" cy="2759259"/>
          </a:xfrm>
        </p:spPr>
        <p:txBody>
          <a:bodyPr>
            <a:noAutofit/>
          </a:bodyPr>
          <a:lstStyle/>
          <a:p>
            <a:r>
              <a:rPr lang="en-US" sz="2000" dirty="0" smtClean="0"/>
              <a:t>From the beginning the disciples are an integral part of the story </a:t>
            </a:r>
          </a:p>
          <a:p>
            <a:r>
              <a:rPr lang="en-US" sz="2000" dirty="0" smtClean="0"/>
              <a:t>They are always watching, learning, reacting, being molded</a:t>
            </a:r>
          </a:p>
          <a:p>
            <a:r>
              <a:rPr lang="en-US" sz="2000" dirty="0" smtClean="0"/>
              <a:t>Jesus focuses on training them</a:t>
            </a:r>
          </a:p>
          <a:p>
            <a:r>
              <a:rPr lang="en-US" sz="2000" dirty="0" smtClean="0"/>
              <a:t>They fail to understand his mission and kingdom values</a:t>
            </a:r>
          </a:p>
          <a:p>
            <a:r>
              <a:rPr lang="en-US" sz="2000" dirty="0" smtClean="0"/>
              <a:t>Through their examples, good and bad, we learn what it means to truly follow Jesus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062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888</TotalTime>
  <Words>724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Introduction to Mark’s Gospel</vt:lpstr>
      <vt:lpstr>Author</vt:lpstr>
      <vt:lpstr>Author</vt:lpstr>
      <vt:lpstr>Date &amp; Place of writing</vt:lpstr>
      <vt:lpstr>Audience</vt:lpstr>
      <vt:lpstr>Characteristics</vt:lpstr>
      <vt:lpstr>outline</vt:lpstr>
      <vt:lpstr>Theme: Who is Jesus, really?</vt:lpstr>
      <vt:lpstr>Theme: What does it mean to  follow Jesus, really?</vt:lpstr>
      <vt:lpstr>Theme: the kingdom of God</vt:lpstr>
    </vt:vector>
  </TitlesOfParts>
  <Company>University Bible Fellowship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Mark’s Gospel</dc:title>
  <dc:creator>Mark Vucekovich</dc:creator>
  <cp:lastModifiedBy>Mark Vucekovich</cp:lastModifiedBy>
  <cp:revision>32</cp:revision>
  <dcterms:created xsi:type="dcterms:W3CDTF">2015-09-12T22:56:29Z</dcterms:created>
  <dcterms:modified xsi:type="dcterms:W3CDTF">2015-09-13T13:44:40Z</dcterms:modified>
</cp:coreProperties>
</file>